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1" r:id="rId4"/>
    <p:sldId id="269" r:id="rId5"/>
    <p:sldId id="293" r:id="rId6"/>
    <p:sldId id="294" r:id="rId7"/>
    <p:sldId id="300" r:id="rId8"/>
    <p:sldId id="301" r:id="rId9"/>
    <p:sldId id="295" r:id="rId10"/>
    <p:sldId id="299" r:id="rId11"/>
    <p:sldId id="302" r:id="rId12"/>
    <p:sldId id="306" r:id="rId13"/>
    <p:sldId id="319" r:id="rId14"/>
    <p:sldId id="308" r:id="rId15"/>
    <p:sldId id="304" r:id="rId16"/>
    <p:sldId id="305" r:id="rId17"/>
    <p:sldId id="314" r:id="rId18"/>
    <p:sldId id="315" r:id="rId19"/>
    <p:sldId id="303" r:id="rId20"/>
    <p:sldId id="310" r:id="rId21"/>
    <p:sldId id="309" r:id="rId22"/>
    <p:sldId id="311" r:id="rId23"/>
    <p:sldId id="312" r:id="rId24"/>
    <p:sldId id="307" r:id="rId25"/>
    <p:sldId id="316" r:id="rId26"/>
    <p:sldId id="313" r:id="rId27"/>
    <p:sldId id="317" r:id="rId28"/>
    <p:sldId id="318" r:id="rId29"/>
    <p:sldId id="28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AFDD66-B7E1-42EE-A191-24BD78D2BC33}">
          <p14:sldIdLst>
            <p14:sldId id="256"/>
            <p14:sldId id="320"/>
            <p14:sldId id="321"/>
            <p14:sldId id="269"/>
            <p14:sldId id="293"/>
            <p14:sldId id="294"/>
            <p14:sldId id="300"/>
            <p14:sldId id="301"/>
            <p14:sldId id="295"/>
            <p14:sldId id="299"/>
            <p14:sldId id="302"/>
            <p14:sldId id="306"/>
            <p14:sldId id="319"/>
            <p14:sldId id="308"/>
            <p14:sldId id="304"/>
            <p14:sldId id="305"/>
            <p14:sldId id="314"/>
            <p14:sldId id="315"/>
            <p14:sldId id="303"/>
            <p14:sldId id="310"/>
            <p14:sldId id="309"/>
            <p14:sldId id="311"/>
            <p14:sldId id="312"/>
            <p14:sldId id="307"/>
            <p14:sldId id="316"/>
            <p14:sldId id="313"/>
            <p14:sldId id="317"/>
            <p14:sldId id="31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enedetto" initials="JB" lastIdx="1" clrIdx="0">
    <p:extLst>
      <p:ext uri="{19B8F6BF-5375-455C-9EA6-DF929625EA0E}">
        <p15:presenceInfo xmlns:p15="http://schemas.microsoft.com/office/powerpoint/2012/main" userId="S-1-5-21-2022345630-2553918816-3112192943-1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AAD"/>
    <a:srgbClr val="90C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8B8C-BCD3-A0A5-0E42-E23D66747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28F48-B1E4-1E0F-971D-B7E760DBE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2E10-C6A5-8711-D3CE-E6D224A8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18D4-19B1-2091-FB0F-B6B808E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45AB-778F-1589-0A39-4B297936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CC00-444D-D115-48FF-B872C3F5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7CC40-5F20-DF0B-3B69-5F6D9A76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65032-5CE1-6030-5F35-0A8B7491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0DBE-0D00-3D8B-98E7-EC880BC0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A1F6-8024-1D26-8345-B86004F4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2F960-7C28-EFBA-B74A-3AE05088D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96CF6-526D-3563-CB06-4A63D2FB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0937-6237-2FBE-61D2-A1561411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5677-219E-A4D5-FAB4-0216E31F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81FD5-1D81-1EE8-F704-86B99558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F382-5D7C-8CE1-EB2F-2E51B489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543C-4972-CBB9-93D8-D323F11C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D4A3-DA8D-FE3C-E2A1-DBA8E97C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C1F3-E82A-68B8-B648-F04267E4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4926-4461-A24D-8BD1-289C4031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6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B0D6-4BC8-60AF-7FB5-52EF4B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BA20F-AAEA-4B24-68ED-5E722AD0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BC38-1C3B-E5DE-B384-F8744C7D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8340-4AD5-4C6A-2EF3-E4DE56F4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6CB16-695E-222D-021E-07BBA0BF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70F4-E8AD-B482-A6D6-494D21A5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301B-D132-6B2C-53B7-6085F3104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6A6BB-E31A-E2E4-803C-DF5FAB62C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C0B6-A6EC-A495-994A-B81BDF3F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5D494-2116-8EF3-5433-014747C9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BCB09-0D0C-BA43-291B-67A97620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F55E-4849-F9F4-4A23-B1F8C79F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037A5-EB74-96F3-D70E-46F2F73E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DE84F-62F0-618F-9DCD-A446ED1EB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AAAF-465D-5396-E740-E26757005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AB086-8F61-02D3-5472-AB4E84905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D2D15-C202-4092-A63D-846CE5B6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16541-BA2C-7D96-D22F-47271789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D8069-C75D-17D8-6251-16DD4E79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CA7F-4830-0AE0-C711-095C6BBA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4DB73-7322-2093-A816-4A6F10BD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81150-6205-CE3E-D5F1-80D48E1F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2F143-5641-E00D-E314-D79097D9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14ED7-AB70-B8A0-E989-39F7B35B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220E1-634E-08FF-12FA-658B47BD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7F95D-AF64-3D05-2594-5778418E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D7E6-AFCA-A7F1-1BC3-14499117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1F36-C55C-C5AF-3E8B-09FC4DDB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1369A-21DD-EC65-7905-0923ADC85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8D87-2456-777D-4A1B-55892B62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8440A-9184-29F8-F6E2-88AAFA71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52E66-E74F-4BEA-A0AB-54CB6904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8ECA-B39A-064F-BB9F-92F9D86F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DE65-33C9-FC8C-ED7D-3880B59F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06E06-1DE8-8014-FE79-FE3747601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51A79-D7BE-0084-4DC3-07574A46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F705-1D61-A1A0-3BE6-8C6BB425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1752D-A4C2-B31C-5C8A-979A4618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8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5A555-41DC-957A-BA21-DD026145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BC40-EA0A-811A-6126-8B61032C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3998E-B1BF-53C0-121C-26EEA8C42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E77F-2D35-4781-A738-7DF8C269DC8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4BCE-3E52-B951-67F9-DFCF1B94F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EAA1-7D30-2FC2-A5E9-2564A4C0D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957A6-9CBD-4C04-BBEF-C75FED25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822B69-FE2F-2122-E3A7-55F26BC0E0D0}"/>
              </a:ext>
            </a:extLst>
          </p:cNvPr>
          <p:cNvSpPr/>
          <p:nvPr/>
        </p:nvSpPr>
        <p:spPr>
          <a:xfrm rot="21399608">
            <a:off x="-376685" y="2739452"/>
            <a:ext cx="12800513" cy="2154137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7CA6C-CB77-B27A-D457-7A2C995B2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33376">
            <a:off x="322154" y="1556722"/>
            <a:ext cx="11472153" cy="24416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Limestone Federal Credit Union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AF692-DFD1-2AA4-BE70-FF5CC63AC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03019">
            <a:off x="974875" y="3913402"/>
            <a:ext cx="10502266" cy="16305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Data Security Discussion 01-09-2024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CB6614C-81CF-1676-A032-81F4226B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" y="751614"/>
            <a:ext cx="3170319" cy="13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773" y="1825625"/>
            <a:ext cx="11846257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venir Next W1G" panose="020B0503020202020204" pitchFamily="34" charset="0"/>
              </a:rPr>
              <a:t>How to protect yourself:</a:t>
            </a: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If it looks odd, delete it. </a:t>
            </a:r>
          </a:p>
          <a:p>
            <a:endParaRPr lang="en-US" sz="17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If it sounds too good to be true, it probably is.</a:t>
            </a:r>
          </a:p>
          <a:p>
            <a:endParaRPr lang="en-US" sz="16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Hover over links.</a:t>
            </a:r>
          </a:p>
          <a:p>
            <a:endParaRPr lang="en-US" sz="1100" b="1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0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0" y="1825625"/>
            <a:ext cx="11668836" cy="46672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latin typeface="Avenir Next W1G" panose="020B0503020202020204" pitchFamily="34" charset="0"/>
              </a:rPr>
              <a:t>If You Think Its Legitimate:</a:t>
            </a:r>
          </a:p>
          <a:p>
            <a:pPr marL="0" indent="0">
              <a:buNone/>
            </a:pPr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Go to the website instead of using the link in the email.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Pay close attention to the sender’s address, misspelled words, and the overall tone of the email.</a:t>
            </a: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endParaRPr lang="en-US" sz="1100" b="1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8" y="1825625"/>
            <a:ext cx="10744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venir Next W1G" panose="020B0503020202020204" pitchFamily="34" charset="0"/>
              </a:rPr>
              <a:t>Email scams will continue to be sent all day every day. </a:t>
            </a: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3200" dirty="0">
                <a:latin typeface="Avenir Next W1G" panose="020B0503020202020204" pitchFamily="34" charset="0"/>
              </a:rPr>
              <a:t>They are easy to mass produce and send. </a:t>
            </a: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3200" dirty="0">
                <a:latin typeface="Avenir Next W1G" panose="020B0503020202020204" pitchFamily="34" charset="0"/>
              </a:rPr>
              <a:t>It is easy to fall for. </a:t>
            </a: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3200" dirty="0">
                <a:latin typeface="Avenir Next W1G" panose="020B0503020202020204" pitchFamily="34" charset="0"/>
              </a:rPr>
              <a:t>It’s you against your inbox!</a:t>
            </a: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endParaRPr lang="en-US" sz="1100" b="1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5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Phone Calls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105" y="1838651"/>
            <a:ext cx="11628629" cy="46542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Next W1G" panose="020B0503020202020204" pitchFamily="34" charset="0"/>
              </a:rPr>
              <a:t>We all likely have a phone in our pocket or in our home. 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Phones are a prime target. </a:t>
            </a:r>
          </a:p>
          <a:p>
            <a:r>
              <a:rPr lang="en-US" sz="4400" dirty="0">
                <a:latin typeface="Avenir Next W1G" panose="020B0503020202020204" pitchFamily="34" charset="0"/>
              </a:rPr>
              <a:t>Callers can create a sense of urgency.</a:t>
            </a:r>
          </a:p>
          <a:p>
            <a:r>
              <a:rPr lang="en-US" sz="4400" dirty="0">
                <a:latin typeface="Avenir Next W1G" panose="020B0503020202020204" pitchFamily="34" charset="0"/>
              </a:rPr>
              <a:t>Callers can be smooth talking or kind. </a:t>
            </a:r>
          </a:p>
          <a:p>
            <a:r>
              <a:rPr lang="en-US" sz="4400" dirty="0">
                <a:latin typeface="Avenir Next W1G" panose="020B0503020202020204" pitchFamily="34" charset="0"/>
              </a:rPr>
              <a:t>Callers can have detailed information about you. </a:t>
            </a:r>
          </a:p>
          <a:p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3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Phone Calls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105" y="1838650"/>
            <a:ext cx="11696868" cy="5019349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latin typeface="Avenir Next W1G" panose="020B0503020202020204" pitchFamily="34" charset="0"/>
              </a:rPr>
              <a:t>Grandchild calling from jail. 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r>
              <a:rPr lang="en-US" sz="4000" dirty="0">
                <a:latin typeface="Avenir Next W1G" panose="020B0503020202020204" pitchFamily="34" charset="0"/>
              </a:rPr>
              <a:t>Will often call from a spoofed number. </a:t>
            </a:r>
          </a:p>
          <a:p>
            <a:r>
              <a:rPr lang="en-US" sz="4000" dirty="0">
                <a:latin typeface="Avenir Next W1G" panose="020B0503020202020204" pitchFamily="34" charset="0"/>
              </a:rPr>
              <a:t>Can obtain grandchild’s name. </a:t>
            </a:r>
          </a:p>
          <a:p>
            <a:r>
              <a:rPr lang="en-US" sz="4000" dirty="0">
                <a:latin typeface="Avenir Next W1G" panose="020B0503020202020204" pitchFamily="34" charset="0"/>
              </a:rPr>
              <a:t>May explain inconsistencies with things like “I sound different because I have been hurt”</a:t>
            </a:r>
          </a:p>
          <a:p>
            <a:r>
              <a:rPr lang="en-US" sz="4000" dirty="0">
                <a:latin typeface="Avenir Next W1G" panose="020B0503020202020204" pitchFamily="34" charset="0"/>
              </a:rPr>
              <a:t>Request you send money or gift cards. </a:t>
            </a:r>
          </a:p>
        </p:txBody>
      </p:sp>
    </p:spTree>
    <p:extLst>
      <p:ext uri="{BB962C8B-B14F-4D97-AF65-F5344CB8AC3E}">
        <p14:creationId xmlns:p14="http://schemas.microsoft.com/office/powerpoint/2010/main" val="251090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Phone Calls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069" y="1838650"/>
            <a:ext cx="11846255" cy="46542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latin typeface="Avenir Next W1G" panose="020B0503020202020204" pitchFamily="34" charset="0"/>
              </a:rPr>
              <a:t>Tax payment is past due. 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Threaten to enforce levy. 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Threaten with jail time.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Will accept multiple types of unusual payment forms: gift cards, </a:t>
            </a:r>
            <a:r>
              <a:rPr lang="en-US" sz="4400" dirty="0" err="1">
                <a:latin typeface="Avenir Next W1G" panose="020B0503020202020204" pitchFamily="34" charset="0"/>
              </a:rPr>
              <a:t>Paypal</a:t>
            </a:r>
            <a:r>
              <a:rPr lang="en-US" sz="4400" dirty="0">
                <a:latin typeface="Avenir Next W1G" panose="020B0503020202020204" pitchFamily="34" charset="0"/>
              </a:rPr>
              <a:t>, etc.  </a:t>
            </a:r>
          </a:p>
          <a:p>
            <a:endParaRPr lang="en-US" dirty="0">
              <a:latin typeface="Avenir Next W1G" panose="020B0503020202020204" pitchFamily="34" charset="0"/>
            </a:endParaRPr>
          </a:p>
          <a:p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Phone Calls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105" y="1690688"/>
            <a:ext cx="11260139" cy="4654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latin typeface="Avenir Next W1G" panose="020B0503020202020204" pitchFamily="34" charset="0"/>
              </a:rPr>
              <a:t>Utility Payment Is Past Due</a:t>
            </a:r>
          </a:p>
          <a:p>
            <a:pPr marL="0" indent="0">
              <a:buNone/>
            </a:pPr>
            <a:endParaRPr lang="en-US" sz="3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Will call pretending to be from a local utility vendor.</a:t>
            </a:r>
          </a:p>
          <a:p>
            <a:endParaRPr lang="en-US" sz="3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Threaten to turn off service. </a:t>
            </a:r>
          </a:p>
          <a:p>
            <a:endParaRPr lang="en-US" sz="3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Request payment in many different unusual forms: gift cards, </a:t>
            </a:r>
            <a:r>
              <a:rPr lang="en-US" sz="3600" dirty="0" err="1">
                <a:latin typeface="Avenir Next W1G" panose="020B0503020202020204" pitchFamily="34" charset="0"/>
              </a:rPr>
              <a:t>Paypal</a:t>
            </a:r>
            <a:r>
              <a:rPr lang="en-US" sz="3600" dirty="0">
                <a:latin typeface="Avenir Next W1G" panose="020B050302020202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66616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Texts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105" y="1838650"/>
            <a:ext cx="11382969" cy="4780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venir Next W1G" panose="020B0503020202020204" pitchFamily="34" charset="0"/>
              </a:rPr>
              <a:t>Track Your Amazon Package Text</a:t>
            </a:r>
          </a:p>
          <a:p>
            <a:endParaRPr lang="en-US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Text you a link. </a:t>
            </a:r>
          </a:p>
          <a:p>
            <a:pPr marL="0" indent="0">
              <a:buNone/>
            </a:pPr>
            <a:endParaRPr lang="en-US" sz="3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Tells you to click to track your package.</a:t>
            </a:r>
          </a:p>
          <a:p>
            <a:pPr marL="0" indent="0">
              <a:buNone/>
            </a:pPr>
            <a:r>
              <a:rPr lang="en-US" sz="3600" dirty="0">
                <a:latin typeface="Avenir Next W1G" panose="020B0503020202020204" pitchFamily="34" charset="0"/>
              </a:rPr>
              <a:t> </a:t>
            </a:r>
          </a:p>
          <a:p>
            <a:r>
              <a:rPr lang="en-US" sz="3600" dirty="0">
                <a:latin typeface="Avenir Next W1G" panose="020B0503020202020204" pitchFamily="34" charset="0"/>
              </a:rPr>
              <a:t>Humans are curious, we want to click. Don’t do it!  </a:t>
            </a:r>
          </a:p>
          <a:p>
            <a:endParaRPr lang="en-US" dirty="0">
              <a:latin typeface="Avenir Next W1G" panose="020B0503020202020204" pitchFamily="34" charset="0"/>
            </a:endParaRPr>
          </a:p>
          <a:p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Phone Calls/Texts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8" y="1825625"/>
            <a:ext cx="10744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latin typeface="Avenir Next W1G" panose="020B0503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Avenir Next W1G" panose="020B0503020202020204" pitchFamily="34" charset="0"/>
              </a:rPr>
              <a:t>How to protect yourself:</a:t>
            </a: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4400" b="1" dirty="0">
                <a:latin typeface="Avenir Next W1G" panose="020B0503020202020204" pitchFamily="34" charset="0"/>
              </a:rPr>
              <a:t>Think before you answer, click, open, or reply.</a:t>
            </a:r>
          </a:p>
          <a:p>
            <a:endParaRPr lang="en-US" sz="1100" b="1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5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Fake Tech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593BEC-BC48-9507-7E52-87AE07A2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41" y="2057602"/>
            <a:ext cx="10778471" cy="1747837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>
                <a:latin typeface="Avenir Next W1G" panose="020B0503020202020204" pitchFamily="34" charset="0"/>
              </a:rPr>
              <a:t>Most Common In Our Community: Fake Virus and Tech Support Pop 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Avenir Next W1G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Avenir Next W1G" panose="020B0503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en-US" sz="4400" dirty="0">
              <a:latin typeface="Avenir Next W1G" panose="020B0503020202020204" pitchFamily="34" charset="0"/>
            </a:endParaRPr>
          </a:p>
          <a:p>
            <a:endParaRPr lang="en-US" sz="4400" dirty="0">
              <a:latin typeface="Avenir Next W1G" panose="020B0503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8A115C7-ED83-56E7-E3F8-ED73DE9A3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307" y="2657474"/>
            <a:ext cx="11511351" cy="4200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Will pop up on your device: phone, tablet, computer, etc.</a:t>
            </a:r>
          </a:p>
          <a:p>
            <a:endParaRPr lang="en-US" sz="1000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Look incredibly legitimate. </a:t>
            </a:r>
          </a:p>
          <a:p>
            <a:endParaRPr lang="en-US" sz="1000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When you call the number listed, they answer with the name of the support company in the pop up.</a:t>
            </a:r>
          </a:p>
          <a:p>
            <a:endParaRPr lang="en-US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Appear to offer help and support. </a:t>
            </a:r>
          </a:p>
          <a:p>
            <a:endParaRPr lang="en-US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Often want to log in and help fix the problem.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D764F44-5DCC-2761-74E7-CCE315123A2C}"/>
              </a:ext>
            </a:extLst>
          </p:cNvPr>
          <p:cNvSpPr txBox="1">
            <a:spLocks/>
          </p:cNvSpPr>
          <p:nvPr/>
        </p:nvSpPr>
        <p:spPr>
          <a:xfrm>
            <a:off x="992188" y="26574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F3C321B-461B-958E-46F8-472D1C3AB6FB}"/>
              </a:ext>
            </a:extLst>
          </p:cNvPr>
          <p:cNvSpPr txBox="1">
            <a:spLocks/>
          </p:cNvSpPr>
          <p:nvPr/>
        </p:nvSpPr>
        <p:spPr>
          <a:xfrm>
            <a:off x="1144588" y="28098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6F3D92-9EFE-2BB0-21F9-E275FE2F7429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92CFE3-CDD4-3942-A8B3-45F6DA81F054}"/>
              </a:ext>
            </a:extLst>
          </p:cNvPr>
          <p:cNvSpPr txBox="1">
            <a:spLocks/>
          </p:cNvSpPr>
          <p:nvPr/>
        </p:nvSpPr>
        <p:spPr>
          <a:xfrm>
            <a:off x="664060" y="-159026"/>
            <a:ext cx="11472153" cy="2463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Facebook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6B6B67-2F2E-123D-F508-401D27B9F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017" y="1464766"/>
            <a:ext cx="11351171" cy="51816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Next W1G" panose="020B0503020202020204" pitchFamily="34" charset="0"/>
              </a:rPr>
              <a:t>Wonderful tool to keep us connected.</a:t>
            </a:r>
          </a:p>
          <a:p>
            <a:pPr marL="0" indent="0">
              <a:buNone/>
            </a:pPr>
            <a:endParaRPr lang="en-US" sz="1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Prime target for scams and data mining.</a:t>
            </a:r>
          </a:p>
          <a:p>
            <a:endParaRPr lang="en-US" sz="1600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Don’t: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Use a password that you use elsewhere.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Share personal information.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Answer surveys.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When sharing a picture you share location information.  </a:t>
            </a:r>
          </a:p>
          <a:p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4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Fake Tech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42CB9D-E116-99BA-CF0D-A914C7F3B0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89" t="11378" r="2792" b="2137"/>
          <a:stretch/>
        </p:blipFill>
        <p:spPr>
          <a:xfrm>
            <a:off x="1113295" y="1464766"/>
            <a:ext cx="9965410" cy="5393234"/>
          </a:xfrm>
        </p:spPr>
      </p:pic>
    </p:spTree>
    <p:extLst>
      <p:ext uri="{BB962C8B-B14F-4D97-AF65-F5344CB8AC3E}">
        <p14:creationId xmlns:p14="http://schemas.microsoft.com/office/powerpoint/2010/main" val="378095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Fake Tech Support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144A406-161F-6F57-0FC7-48E2B111BB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0819" y="1433538"/>
            <a:ext cx="7920035" cy="54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9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Fake Tech Support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7D5E5A-7784-BA6D-3AAB-545F544E5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592" t="2780" r="6220" b="2633"/>
          <a:stretch/>
        </p:blipFill>
        <p:spPr>
          <a:xfrm>
            <a:off x="1856095" y="1568006"/>
            <a:ext cx="7888406" cy="5289994"/>
          </a:xfrm>
        </p:spPr>
      </p:pic>
    </p:spTree>
    <p:extLst>
      <p:ext uri="{BB962C8B-B14F-4D97-AF65-F5344CB8AC3E}">
        <p14:creationId xmlns:p14="http://schemas.microsoft.com/office/powerpoint/2010/main" val="176564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Fake Tech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DD1CB3-774E-AF01-DDBF-1850557F1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46" t="2808" r="1649" b="1405"/>
          <a:stretch/>
        </p:blipFill>
        <p:spPr>
          <a:xfrm>
            <a:off x="1978924" y="1464766"/>
            <a:ext cx="7506269" cy="5328326"/>
          </a:xfrm>
        </p:spPr>
      </p:pic>
    </p:spTree>
    <p:extLst>
      <p:ext uri="{BB962C8B-B14F-4D97-AF65-F5344CB8AC3E}">
        <p14:creationId xmlns:p14="http://schemas.microsoft.com/office/powerpoint/2010/main" val="16586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20D-AB6F-82A3-91D8-8C8B0E1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W1G" panose="020B0503020202020204" pitchFamily="34" charset="0"/>
              </a:rPr>
              <a:t>What Can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BFFAE-05BF-114F-BCDD-4F6B7181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835" y="1690688"/>
            <a:ext cx="1151068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venir Next W1G" panose="020B0503020202020204" pitchFamily="34" charset="0"/>
              </a:rPr>
              <a:t>Unfortunately there isn't one specific thing you can do to protect yourself. 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Keep data security top of mind. </a:t>
            </a:r>
          </a:p>
          <a:p>
            <a:endParaRPr lang="en-US" sz="1100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Maintain awareness. </a:t>
            </a:r>
          </a:p>
          <a:p>
            <a:endParaRPr lang="en-US" sz="1100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Use caution. </a:t>
            </a:r>
          </a:p>
          <a:p>
            <a:endParaRPr lang="en-US" sz="1100" dirty="0">
              <a:latin typeface="Avenir Next W1G" panose="020B0503020202020204" pitchFamily="34" charset="0"/>
            </a:endParaRPr>
          </a:p>
          <a:p>
            <a:r>
              <a:rPr lang="en-US" dirty="0">
                <a:latin typeface="Avenir Next W1G" panose="020B0503020202020204" pitchFamily="34" charset="0"/>
              </a:rPr>
              <a:t>Think before you act.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0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20D-AB6F-82A3-91D8-8C8B0E1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W1G" panose="020B0503020202020204" pitchFamily="34" charset="0"/>
              </a:rPr>
              <a:t>What Can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BFFAE-05BF-114F-BCDD-4F6B7181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024" y="2191872"/>
            <a:ext cx="11914094" cy="4558552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Change any default passwords if you buy new devices. 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Use strong passwords. </a:t>
            </a:r>
          </a:p>
          <a:p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Don’t hesitate to ask for help.  </a:t>
            </a:r>
          </a:p>
        </p:txBody>
      </p:sp>
    </p:spTree>
    <p:extLst>
      <p:ext uri="{BB962C8B-B14F-4D97-AF65-F5344CB8AC3E}">
        <p14:creationId xmlns:p14="http://schemas.microsoft.com/office/powerpoint/2010/main" val="941717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20D-AB6F-82A3-91D8-8C8B0E1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W1G" panose="020B0503020202020204" pitchFamily="34" charset="0"/>
              </a:rPr>
              <a:t>What Can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BFFAE-05BF-114F-BCDD-4F6B7181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813" y="1690688"/>
            <a:ext cx="7019364" cy="5046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Avenir Next W1G" panose="020B0503020202020204" pitchFamily="34" charset="0"/>
              </a:rPr>
              <a:t>Members of Limestone FCU: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r>
              <a:rPr lang="en-US" sz="3200" dirty="0">
                <a:latin typeface="Avenir Next W1G" panose="020B0503020202020204" pitchFamily="34" charset="0"/>
              </a:rPr>
              <a:t>BYOD: Bring Your Own Device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January 12 in Limestone FCU lobby. </a:t>
            </a:r>
          </a:p>
          <a:p>
            <a:pPr lvl="1"/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3200" dirty="0">
                <a:latin typeface="Avenir Next W1G" panose="020B0503020202020204" pitchFamily="34" charset="0"/>
              </a:rPr>
              <a:t>KnowBe4 Course: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In our mobile app and on home banking.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Password: </a:t>
            </a:r>
            <a:r>
              <a:rPr lang="en-US" sz="3200" dirty="0" err="1">
                <a:latin typeface="Avenir Next W1G" panose="020B0503020202020204" pitchFamily="34" charset="0"/>
              </a:rPr>
              <a:t>homecourse</a:t>
            </a:r>
            <a:endParaRPr lang="en-US" sz="3200" dirty="0">
              <a:latin typeface="Avenir Next W1G" panose="020B0503020202020204" pitchFamily="34" charset="0"/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6A5B-6CA6-87CA-71A1-89FE697D5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9226" r="16488" b="1848"/>
          <a:stretch/>
        </p:blipFill>
        <p:spPr>
          <a:xfrm>
            <a:off x="7194177" y="2136262"/>
            <a:ext cx="4451262" cy="32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7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20D-AB6F-82A3-91D8-8C8B0E1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W1G" panose="020B0503020202020204" pitchFamily="34" charset="0"/>
              </a:rPr>
              <a:t>What Can You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A5C6-D869-328D-5B01-4D0B8F501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9623" y="2370604"/>
            <a:ext cx="11497235" cy="38553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Next W1G" panose="020B0503020202020204" pitchFamily="34" charset="0"/>
              </a:rPr>
              <a:t>SineTech is a great local resource for:</a:t>
            </a: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Compromised devices.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Ongoing scams.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Security device sales. </a:t>
            </a:r>
          </a:p>
          <a:p>
            <a:pPr lvl="1"/>
            <a:r>
              <a:rPr lang="en-US" sz="3200" dirty="0">
                <a:latin typeface="Avenir Next W1G" panose="020B0503020202020204" pitchFamily="34" charset="0"/>
              </a:rPr>
              <a:t>Discounts for being a LFCU member.</a:t>
            </a:r>
          </a:p>
          <a:p>
            <a:pPr lvl="1"/>
            <a:endParaRPr lang="en-US" dirty="0">
              <a:latin typeface="Avenir Next W1G" panose="020B0503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5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720D-AB6F-82A3-91D8-8C8B0E1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venir Next W1G" panose="020B0503020202020204" pitchFamily="34" charset="0"/>
              </a:rPr>
              <a:t>What Can You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A5C6-D869-328D-5B01-4D0B8F501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9623" y="2370604"/>
            <a:ext cx="11497235" cy="38553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Avenir Next W1G" panose="020B0503020202020204" pitchFamily="34" charset="0"/>
              </a:rPr>
              <a:t>Protect your data like you would your purse or wallet. </a:t>
            </a:r>
          </a:p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venir Next W1G" panose="020B0503020202020204" pitchFamily="34" charset="0"/>
              </a:rPr>
              <a:t>Think before you act. </a:t>
            </a:r>
          </a:p>
          <a:p>
            <a:pPr marL="0" indent="0" algn="ctr">
              <a:buNone/>
            </a:pPr>
            <a:endParaRPr lang="en-US" sz="3600" dirty="0">
              <a:latin typeface="Avenir Next W1G" panose="020B0503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venir Next W1G" panose="020B0503020202020204" pitchFamily="34" charset="0"/>
              </a:rPr>
              <a:t>Ask for help if something seems off. </a:t>
            </a:r>
          </a:p>
        </p:txBody>
      </p:sp>
    </p:spTree>
    <p:extLst>
      <p:ext uri="{BB962C8B-B14F-4D97-AF65-F5344CB8AC3E}">
        <p14:creationId xmlns:p14="http://schemas.microsoft.com/office/powerpoint/2010/main" val="102814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FB0A44-5DCD-AC78-BFDF-C5EFDF8B7ED5}"/>
              </a:ext>
            </a:extLst>
          </p:cNvPr>
          <p:cNvSpPr/>
          <p:nvPr/>
        </p:nvSpPr>
        <p:spPr>
          <a:xfrm>
            <a:off x="-304258" y="2953161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53D508-28C6-7336-70A2-4F29D458FAB6}"/>
              </a:ext>
            </a:extLst>
          </p:cNvPr>
          <p:cNvSpPr txBox="1">
            <a:spLocks/>
          </p:cNvSpPr>
          <p:nvPr/>
        </p:nvSpPr>
        <p:spPr>
          <a:xfrm>
            <a:off x="838198" y="3166320"/>
            <a:ext cx="10515600" cy="73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0315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6F3D92-9EFE-2BB0-21F9-E275FE2F7429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92CFE3-CDD4-3942-A8B3-45F6DA81F054}"/>
              </a:ext>
            </a:extLst>
          </p:cNvPr>
          <p:cNvSpPr txBox="1">
            <a:spLocks/>
          </p:cNvSpPr>
          <p:nvPr/>
        </p:nvSpPr>
        <p:spPr>
          <a:xfrm>
            <a:off x="664060" y="-159026"/>
            <a:ext cx="11472153" cy="2463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Facebook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6B6B67-2F2E-123D-F508-401D27B9F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43655" cy="488907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Avenir Next W1G" panose="020B0503020202020204" pitchFamily="34" charset="0"/>
              </a:rPr>
              <a:t>Do:</a:t>
            </a:r>
          </a:p>
          <a:p>
            <a:r>
              <a:rPr lang="en-US" sz="4000" dirty="0">
                <a:latin typeface="Avenir Next W1G" panose="020B0503020202020204" pitchFamily="34" charset="0"/>
              </a:rPr>
              <a:t>Use a strong password.</a:t>
            </a:r>
          </a:p>
          <a:p>
            <a:pPr marL="0" indent="0">
              <a:buNone/>
            </a:pPr>
            <a:endParaRPr lang="en-US" sz="4000" dirty="0">
              <a:latin typeface="Avenir Next W1G" panose="020B0503020202020204" pitchFamily="34" charset="0"/>
            </a:endParaRPr>
          </a:p>
          <a:p>
            <a:r>
              <a:rPr lang="en-US" sz="4000" dirty="0">
                <a:latin typeface="Avenir Next W1G" panose="020B0503020202020204" pitchFamily="34" charset="0"/>
              </a:rPr>
              <a:t>Turn on Login Alerts.</a:t>
            </a:r>
          </a:p>
          <a:p>
            <a:endParaRPr lang="en-US" sz="4000" dirty="0">
              <a:latin typeface="Avenir Next W1G" panose="020B0503020202020204" pitchFamily="34" charset="0"/>
            </a:endParaRPr>
          </a:p>
          <a:p>
            <a:r>
              <a:rPr lang="en-US" sz="4000" dirty="0">
                <a:latin typeface="Avenir Next W1G" panose="020B0503020202020204" pitchFamily="34" charset="0"/>
              </a:rPr>
              <a:t>Use Multi Factor Authentication (MFA).</a:t>
            </a:r>
          </a:p>
          <a:p>
            <a:pPr marL="0" indent="0">
              <a:buNone/>
            </a:pPr>
            <a:endParaRPr lang="en-US" sz="1200" dirty="0">
              <a:latin typeface="Avenir Next W1G" panose="020B0503020202020204" pitchFamily="34" charset="0"/>
            </a:endParaRP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endParaRPr lang="en-US" sz="3200" dirty="0">
              <a:latin typeface="Avenir Next W1G" panose="020B0503020202020204" pitchFamily="34" charset="0"/>
            </a:endParaRPr>
          </a:p>
          <a:p>
            <a:endParaRPr lang="en-US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5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67669"/>
            <a:ext cx="5181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>
              <a:latin typeface="Avenir Next W1G" panose="020B0503020202020204" pitchFamily="34" charset="0"/>
            </a:endParaRPr>
          </a:p>
          <a:p>
            <a:r>
              <a:rPr lang="en-US" sz="4400" b="1" dirty="0">
                <a:latin typeface="Avenir Next W1G" panose="020B0503020202020204" pitchFamily="34" charset="0"/>
              </a:rPr>
              <a:t>Email: Looking for a click. </a:t>
            </a:r>
          </a:p>
          <a:p>
            <a:endParaRPr lang="en-US" sz="4400" b="1" dirty="0">
              <a:latin typeface="Avenir Next W1G" panose="020B0503020202020204" pitchFamily="34" charset="0"/>
            </a:endParaRPr>
          </a:p>
          <a:p>
            <a:r>
              <a:rPr lang="en-US" sz="4400" dirty="0">
                <a:latin typeface="Avenir Next W1G" panose="020B0503020202020204" pitchFamily="34" charset="0"/>
              </a:rPr>
              <a:t>You Won!</a:t>
            </a:r>
          </a:p>
          <a:p>
            <a:r>
              <a:rPr lang="en-US" sz="4400" dirty="0">
                <a:latin typeface="Avenir Next W1G" panose="020B0503020202020204" pitchFamily="34" charset="0"/>
              </a:rPr>
              <a:t>It’s Free.</a:t>
            </a:r>
          </a:p>
          <a:p>
            <a:r>
              <a:rPr lang="en-US" sz="4400" dirty="0">
                <a:latin typeface="Avenir Next W1G" panose="020B0503020202020204" pitchFamily="34" charset="0"/>
              </a:rPr>
              <a:t>Logo is legitimate.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83C02-5943-256D-575C-CDDA7BE2C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" t="2512" r="4125" b="2400"/>
          <a:stretch/>
        </p:blipFill>
        <p:spPr>
          <a:xfrm>
            <a:off x="7970092" y="1314639"/>
            <a:ext cx="2729753" cy="54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5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56" y="706008"/>
            <a:ext cx="7093085" cy="7708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Avenir Next W1G" panose="020B0503020202020204" pitchFamily="34" charset="0"/>
              </a:rPr>
              <a:t>Looking for a reply.</a:t>
            </a:r>
          </a:p>
          <a:p>
            <a:endParaRPr lang="en-US" sz="3600" dirty="0">
              <a:latin typeface="Avenir Next W1G" panose="020B0503020202020204" pitchFamily="34" charset="0"/>
            </a:endParaRPr>
          </a:p>
          <a:p>
            <a:endParaRPr lang="en-US" sz="3600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31B08-98D7-114C-02DF-75FC9A72C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4" b="24344"/>
          <a:stretch/>
        </p:blipFill>
        <p:spPr>
          <a:xfrm>
            <a:off x="206931" y="2662606"/>
            <a:ext cx="11840745" cy="32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28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218" y="1825625"/>
            <a:ext cx="6456071" cy="47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venir Next W1G" panose="020B0503020202020204" pitchFamily="34" charset="0"/>
              </a:rPr>
              <a:t>Looking for a click. </a:t>
            </a:r>
          </a:p>
          <a:p>
            <a:pPr marL="0" indent="0">
              <a:buNone/>
            </a:pPr>
            <a:endParaRPr lang="en-US" sz="1300" b="1" dirty="0">
              <a:latin typeface="Avenir Next W1G" panose="020B0503020202020204" pitchFamily="34" charset="0"/>
            </a:endParaRPr>
          </a:p>
          <a:p>
            <a:r>
              <a:rPr lang="en-US" sz="3900" dirty="0">
                <a:latin typeface="Avenir Next W1G" panose="020B0503020202020204" pitchFamily="34" charset="0"/>
              </a:rPr>
              <a:t>Enter your information. </a:t>
            </a:r>
          </a:p>
          <a:p>
            <a:endParaRPr lang="en-US" sz="1200" dirty="0">
              <a:latin typeface="Avenir Next W1G" panose="020B0503020202020204" pitchFamily="34" charset="0"/>
            </a:endParaRPr>
          </a:p>
          <a:p>
            <a:r>
              <a:rPr lang="en-US" sz="3900" dirty="0">
                <a:latin typeface="Avenir Next W1G" panose="020B0503020202020204" pitchFamily="34" charset="0"/>
              </a:rPr>
              <a:t>They get access to your legitimate account. </a:t>
            </a:r>
          </a:p>
          <a:p>
            <a:endParaRPr lang="en-US" sz="1300" dirty="0">
              <a:latin typeface="Avenir Next W1G" panose="020B0503020202020204" pitchFamily="34" charset="0"/>
            </a:endParaRPr>
          </a:p>
          <a:p>
            <a:r>
              <a:rPr lang="en-US" sz="3900" dirty="0">
                <a:latin typeface="Avenir Next W1G" panose="020B0503020202020204" pitchFamily="34" charset="0"/>
              </a:rPr>
              <a:t>Logos look real.</a:t>
            </a:r>
          </a:p>
        </p:txBody>
      </p:sp>
      <p:pic>
        <p:nvPicPr>
          <p:cNvPr id="2" name="36778CB9-28E7-4558-8AF9-8D34B14DC133">
            <a:extLst>
              <a:ext uri="{FF2B5EF4-FFF2-40B4-BE49-F238E27FC236}">
                <a16:creationId xmlns:a16="http://schemas.microsoft.com/office/drawing/2014/main" id="{3CD97A93-4196-C88C-6295-EFA6C1C77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408" b="21773"/>
          <a:stretch/>
        </p:blipFill>
        <p:spPr bwMode="auto">
          <a:xfrm>
            <a:off x="6919415" y="1441454"/>
            <a:ext cx="3766782" cy="5266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4EA5D7-0715-67D9-ECE4-810F48C66C51}"/>
              </a:ext>
            </a:extLst>
          </p:cNvPr>
          <p:cNvCxnSpPr>
            <a:cxnSpLocks/>
          </p:cNvCxnSpPr>
          <p:nvPr/>
        </p:nvCxnSpPr>
        <p:spPr>
          <a:xfrm flipH="1">
            <a:off x="8713694" y="3828366"/>
            <a:ext cx="1317812" cy="100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B4DEA7-42C8-1294-1A64-2EB170FCF293}"/>
              </a:ext>
            </a:extLst>
          </p:cNvPr>
          <p:cNvCxnSpPr/>
          <p:nvPr/>
        </p:nvCxnSpPr>
        <p:spPr>
          <a:xfrm flipH="1">
            <a:off x="9552028" y="4558553"/>
            <a:ext cx="806824" cy="178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281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219" y="1825625"/>
            <a:ext cx="56612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latin typeface="Avenir Next W1G" panose="020B0503020202020204" pitchFamily="34" charset="0"/>
              </a:rPr>
              <a:t>Looking for a click. </a:t>
            </a:r>
          </a:p>
          <a:p>
            <a:pPr marL="0" indent="0">
              <a:buNone/>
            </a:pPr>
            <a:endParaRPr lang="en-US" sz="4400" b="1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“Trying” to help. </a:t>
            </a:r>
          </a:p>
          <a:p>
            <a:r>
              <a:rPr lang="en-US" sz="3600" dirty="0">
                <a:latin typeface="Avenir Next W1G" panose="020B0503020202020204" pitchFamily="34" charset="0"/>
              </a:rPr>
              <a:t>Enter your information. </a:t>
            </a:r>
          </a:p>
          <a:p>
            <a:r>
              <a:rPr lang="en-US" sz="3600" dirty="0">
                <a:latin typeface="Avenir Next W1G" panose="020B0503020202020204" pitchFamily="34" charset="0"/>
              </a:rPr>
              <a:t>They get access to your legitimate account. </a:t>
            </a:r>
          </a:p>
          <a:p>
            <a:r>
              <a:rPr lang="en-US" sz="3600" dirty="0">
                <a:latin typeface="Avenir Next W1G" panose="020B0503020202020204" pitchFamily="34" charset="0"/>
              </a:rPr>
              <a:t>Logos look real.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B4DEA7-42C8-1294-1A64-2EB170FCF293}"/>
              </a:ext>
            </a:extLst>
          </p:cNvPr>
          <p:cNvCxnSpPr/>
          <p:nvPr/>
        </p:nvCxnSpPr>
        <p:spPr>
          <a:xfrm flipH="1">
            <a:off x="8893851" y="4390604"/>
            <a:ext cx="806824" cy="178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245E0EA1-CA52-41D2-A0FA-F1FFB1A6C297">
            <a:extLst>
              <a:ext uri="{FF2B5EF4-FFF2-40B4-BE49-F238E27FC236}">
                <a16:creationId xmlns:a16="http://schemas.microsoft.com/office/drawing/2014/main" id="{0820308B-F174-878E-0E34-C3CE0DDA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85" y="1557961"/>
            <a:ext cx="2967860" cy="5087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90D8A-7B27-30FB-2022-2A8E44801AC8}"/>
              </a:ext>
            </a:extLst>
          </p:cNvPr>
          <p:cNvCxnSpPr>
            <a:cxnSpLocks/>
          </p:cNvCxnSpPr>
          <p:nvPr/>
        </p:nvCxnSpPr>
        <p:spPr>
          <a:xfrm>
            <a:off x="5878061" y="2756647"/>
            <a:ext cx="2001915" cy="299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2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28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219" y="1825625"/>
            <a:ext cx="5661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venir Next W1G" panose="020B0503020202020204" pitchFamily="34" charset="0"/>
              </a:rPr>
              <a:t>Legitimate Email.</a:t>
            </a:r>
          </a:p>
          <a:p>
            <a:pPr marL="0" indent="0">
              <a:buNone/>
            </a:pPr>
            <a:endParaRPr lang="en-US" sz="4400" b="1" dirty="0">
              <a:latin typeface="Avenir Next W1G" panose="020B0503020202020204" pitchFamily="34" charset="0"/>
            </a:endParaRPr>
          </a:p>
          <a:p>
            <a:r>
              <a:rPr lang="en-US" sz="3600" dirty="0">
                <a:latin typeface="Avenir Next W1G" panose="020B0503020202020204" pitchFamily="34" charset="0"/>
              </a:rPr>
              <a:t>Even legitimate emails look suspicious. </a:t>
            </a:r>
          </a:p>
          <a:p>
            <a:r>
              <a:rPr lang="en-US" sz="3600" dirty="0">
                <a:latin typeface="Avenir Next W1G" panose="020B0503020202020204" pitchFamily="34" charset="0"/>
              </a:rPr>
              <a:t>Convenient, but we can take steps to avoid falling for fraud.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B4DEA7-42C8-1294-1A64-2EB170FCF293}"/>
              </a:ext>
            </a:extLst>
          </p:cNvPr>
          <p:cNvCxnSpPr/>
          <p:nvPr/>
        </p:nvCxnSpPr>
        <p:spPr>
          <a:xfrm flipH="1">
            <a:off x="8893851" y="4390604"/>
            <a:ext cx="806824" cy="178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7034F1EA-E663-42A3-8544-C575AD0D0F13">
            <a:extLst>
              <a:ext uri="{FF2B5EF4-FFF2-40B4-BE49-F238E27FC236}">
                <a16:creationId xmlns:a16="http://schemas.microsoft.com/office/drawing/2014/main" id="{860D7CAA-963B-9504-3D76-A88FC0B7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13" y="1554564"/>
            <a:ext cx="2809875" cy="4892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E54859-CC4B-B76E-E6ED-0A49DC41B715}"/>
              </a:ext>
            </a:extLst>
          </p:cNvPr>
          <p:cNvCxnSpPr>
            <a:cxnSpLocks/>
          </p:cNvCxnSpPr>
          <p:nvPr/>
        </p:nvCxnSpPr>
        <p:spPr>
          <a:xfrm flipH="1">
            <a:off x="9843247" y="2051547"/>
            <a:ext cx="954741" cy="3892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0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6287-380B-905E-6E09-D156F866E831}"/>
              </a:ext>
            </a:extLst>
          </p:cNvPr>
          <p:cNvSpPr/>
          <p:nvPr/>
        </p:nvSpPr>
        <p:spPr>
          <a:xfrm>
            <a:off x="-304257" y="513088"/>
            <a:ext cx="12800513" cy="951678"/>
          </a:xfrm>
          <a:prstGeom prst="rect">
            <a:avLst/>
          </a:prstGeom>
          <a:solidFill>
            <a:srgbClr val="5F8AAD">
              <a:alpha val="40000"/>
            </a:srgb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D827-70CD-4F8B-01D3-2B250285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8AAD"/>
                </a:solidFill>
                <a:latin typeface="Avenir Medium" panose="020B0603020203020204" pitchFamily="34" charset="-78"/>
                <a:cs typeface="Avenir Medium" panose="020B0603020203020204" pitchFamily="34" charset="-78"/>
              </a:rPr>
              <a:t>Common Scams - Email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C72B0-C698-545E-C32D-5F4F3325E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venir Next W1G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2A54E6-6186-AA10-F0F1-111551B2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8" y="1825625"/>
            <a:ext cx="10744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Avenir Next W1G" panose="020B050302020202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Avenir Next W1G" panose="020B0503020202020204" pitchFamily="34" charset="0"/>
              </a:rPr>
              <a:t>How to protect yourself:</a:t>
            </a:r>
          </a:p>
          <a:p>
            <a:pPr marL="0" indent="0">
              <a:buNone/>
            </a:pPr>
            <a:endParaRPr lang="en-US" sz="3200" dirty="0">
              <a:latin typeface="Avenir Next W1G" panose="020B0503020202020204" pitchFamily="34" charset="0"/>
            </a:endParaRPr>
          </a:p>
          <a:p>
            <a:r>
              <a:rPr lang="en-US" sz="4400" b="1" dirty="0">
                <a:latin typeface="Avenir Next W1G" panose="020B0503020202020204" pitchFamily="34" charset="0"/>
              </a:rPr>
              <a:t>Think before you click, open, or reply.</a:t>
            </a:r>
          </a:p>
          <a:p>
            <a:endParaRPr lang="en-US" sz="1100" b="1" dirty="0">
              <a:latin typeface="Avenir Next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814</Words>
  <Application>Microsoft Office PowerPoint</Application>
  <PresentationFormat>Widescreen</PresentationFormat>
  <Paragraphs>180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Medium</vt:lpstr>
      <vt:lpstr>Avenir Next</vt:lpstr>
      <vt:lpstr>Avenir Next W1G</vt:lpstr>
      <vt:lpstr>Calibri</vt:lpstr>
      <vt:lpstr>Calibri Light</vt:lpstr>
      <vt:lpstr>Office Theme</vt:lpstr>
      <vt:lpstr>Limestone Federal Credit Union</vt:lpstr>
      <vt:lpstr>PowerPoint Presentation</vt:lpstr>
      <vt:lpstr>PowerPoint Presentation</vt:lpstr>
      <vt:lpstr>Common Scams - Email</vt:lpstr>
      <vt:lpstr>Common Scams - Email</vt:lpstr>
      <vt:lpstr>Common Scams - Email</vt:lpstr>
      <vt:lpstr>Common Scams - Email</vt:lpstr>
      <vt:lpstr>Common Scams - Email</vt:lpstr>
      <vt:lpstr>Common Scams - Email</vt:lpstr>
      <vt:lpstr>Common Scams - Email</vt:lpstr>
      <vt:lpstr>Common Scams - Email</vt:lpstr>
      <vt:lpstr>Common Scams - Email</vt:lpstr>
      <vt:lpstr>Common Scams - Phone Calls</vt:lpstr>
      <vt:lpstr>Common Scams - Phone Calls</vt:lpstr>
      <vt:lpstr>Common Scams - Phone Calls</vt:lpstr>
      <vt:lpstr>Common Scams - Phone Calls</vt:lpstr>
      <vt:lpstr>Common Scams - Texts</vt:lpstr>
      <vt:lpstr>Common Scams - Phone Calls/Texts</vt:lpstr>
      <vt:lpstr>Common Scams - Fake Tech Support</vt:lpstr>
      <vt:lpstr>Common Scams - Fake Tech Support</vt:lpstr>
      <vt:lpstr>Common Scams - Fake Tech Support</vt:lpstr>
      <vt:lpstr>Common Scams - Fake Tech Support</vt:lpstr>
      <vt:lpstr>Common Scams - Fake Tech Support</vt:lpstr>
      <vt:lpstr>What Can You Do?</vt:lpstr>
      <vt:lpstr>What Can You Do?</vt:lpstr>
      <vt:lpstr>What Can You Do?</vt:lpstr>
      <vt:lpstr>What Can You Do?</vt:lpstr>
      <vt:lpstr>What Can You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Benedetto</dc:creator>
  <cp:lastModifiedBy>Jennifer Benedetto</cp:lastModifiedBy>
  <cp:revision>24</cp:revision>
  <cp:lastPrinted>2024-01-08T20:17:48Z</cp:lastPrinted>
  <dcterms:created xsi:type="dcterms:W3CDTF">2023-04-24T12:37:39Z</dcterms:created>
  <dcterms:modified xsi:type="dcterms:W3CDTF">2024-01-09T12:51:02Z</dcterms:modified>
</cp:coreProperties>
</file>